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0" r:id="rId3"/>
    <p:sldId id="372" r:id="rId4"/>
    <p:sldId id="354" r:id="rId5"/>
    <p:sldId id="361" r:id="rId6"/>
    <p:sldId id="364" r:id="rId7"/>
    <p:sldId id="362" r:id="rId8"/>
    <p:sldId id="363" r:id="rId9"/>
    <p:sldId id="367" r:id="rId10"/>
    <p:sldId id="369" r:id="rId11"/>
    <p:sldId id="374" r:id="rId12"/>
    <p:sldId id="376" r:id="rId13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16" y="-1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3/12/15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B32DF-80FB-48ED-8353-454C469B4656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F0F12-A297-4DFC-87BF-3BF46FC15F83}" type="slidenum">
              <a:rPr lang="en-US"/>
              <a:pPr/>
              <a:t>12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 smtClean="0"/>
              <a:t>31 Periodic Functions</a:t>
            </a:r>
          </a:p>
          <a:p>
            <a:r>
              <a:rPr lang="en-US" dirty="0" smtClean="0"/>
              <a:t>Sections 7.4-5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7.5 #38.  You </a:t>
            </a:r>
            <a:r>
              <a:rPr lang="en-US" dirty="0"/>
              <a:t>want to build a wheelchair ramp leading up to your house. Your front door is </a:t>
            </a:r>
            <a:r>
              <a:rPr lang="en-US" dirty="0" smtClean="0"/>
              <a:t>2 feet higher </a:t>
            </a:r>
            <a:r>
              <a:rPr lang="en-US" dirty="0"/>
              <a:t>than the driveway and you would like the grade of the ramp to be </a:t>
            </a:r>
            <a:r>
              <a:rPr lang="en-US" dirty="0" smtClean="0"/>
              <a:t>7%.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</a:t>
            </a:r>
            <a:r>
              <a:rPr lang="en-US" dirty="0" smtClean="0"/>
              <a:t>angle </a:t>
            </a:r>
            <a:r>
              <a:rPr lang="en-US" dirty="0"/>
              <a:t>that the ramp forms with the driveway?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long does the driveway have to be to build this ramp?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long will the ramp be</a:t>
            </a:r>
            <a:r>
              <a:rPr lang="en-US" dirty="0" smtClean="0"/>
              <a:t>?</a:t>
            </a:r>
          </a:p>
          <a:p>
            <a:r>
              <a:rPr lang="en-US" dirty="0" smtClean="0"/>
              <a:t>7.5 #42.  A </a:t>
            </a:r>
            <a:r>
              <a:rPr lang="en-US" dirty="0"/>
              <a:t>staircase is to </a:t>
            </a:r>
            <a:r>
              <a:rPr lang="en-US" dirty="0" smtClean="0"/>
              <a:t>rise 17.3 feet over </a:t>
            </a:r>
            <a:r>
              <a:rPr lang="en-US" dirty="0"/>
              <a:t>a horizontal distance of </a:t>
            </a:r>
            <a:r>
              <a:rPr lang="en-US" dirty="0" smtClean="0"/>
              <a:t>10 feet. </a:t>
            </a:r>
            <a:r>
              <a:rPr lang="en-US" dirty="0"/>
              <a:t>At approximately what angle with respect to the floor should it be built?</a:t>
            </a:r>
          </a:p>
        </p:txBody>
      </p:sp>
    </p:spTree>
    <p:extLst>
      <p:ext uri="{BB962C8B-B14F-4D97-AF65-F5344CB8AC3E}">
        <p14:creationId xmlns:p14="http://schemas.microsoft.com/office/powerpoint/2010/main" val="296176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3400" y="5867400"/>
            <a:ext cx="4111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Impact" pitchFamily="34" charset="0"/>
              </a:rPr>
              <a:t>ConcepTest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 </a:t>
            </a:r>
            <a:r>
              <a:rPr lang="en-US">
                <a:latin typeface="Impact" pitchFamily="34" charset="0"/>
              </a:rPr>
              <a:t>Section 7.5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</a:t>
            </a:r>
            <a:r>
              <a:rPr lang="en-US">
                <a:latin typeface="Impact" pitchFamily="34" charset="0"/>
              </a:rPr>
              <a:t> </a:t>
            </a:r>
            <a:r>
              <a:rPr lang="en-US" sz="1600">
                <a:latin typeface="Impact" pitchFamily="34" charset="0"/>
              </a:rPr>
              <a:t>Question 2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dirty="0"/>
              <a:t>2. Let </a:t>
            </a:r>
            <a:r>
              <a:rPr lang="en-US" sz="2400" dirty="0" err="1"/>
              <a:t>arcsin</a:t>
            </a:r>
            <a:r>
              <a:rPr lang="en-US" sz="2400" dirty="0"/>
              <a:t> </a:t>
            </a:r>
            <a:r>
              <a:rPr lang="en-US" sz="2400" dirty="0" smtClean="0"/>
              <a:t>4/5 </a:t>
            </a:r>
            <a:r>
              <a:rPr lang="en-US" sz="2400" dirty="0"/>
              <a:t>= x. Compute the following without using a calculator.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43000" y="1676400"/>
            <a:ext cx="3962400" cy="1227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/>
              <a:t>(a) </a:t>
            </a:r>
            <a:r>
              <a:rPr lang="en-US" sz="2000" dirty="0" err="1"/>
              <a:t>cos</a:t>
            </a:r>
            <a:r>
              <a:rPr lang="en-US" sz="2000" dirty="0"/>
              <a:t> x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(b) tan x</a:t>
            </a:r>
          </a:p>
        </p:txBody>
      </p:sp>
    </p:spTree>
    <p:extLst>
      <p:ext uri="{BB962C8B-B14F-4D97-AF65-F5344CB8AC3E}">
        <p14:creationId xmlns:p14="http://schemas.microsoft.com/office/powerpoint/2010/main" val="378297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5867400"/>
            <a:ext cx="4117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Impact" pitchFamily="34" charset="0"/>
              </a:rPr>
              <a:t>ConcepTest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 </a:t>
            </a:r>
            <a:r>
              <a:rPr lang="en-US">
                <a:latin typeface="Impact" pitchFamily="34" charset="0"/>
              </a:rPr>
              <a:t>Section 7.5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</a:t>
            </a:r>
            <a:r>
              <a:rPr lang="en-US">
                <a:latin typeface="Impact" pitchFamily="34" charset="0"/>
              </a:rPr>
              <a:t> </a:t>
            </a:r>
            <a:r>
              <a:rPr lang="en-US" sz="1600">
                <a:latin typeface="Impact" pitchFamily="34" charset="0"/>
              </a:rPr>
              <a:t>Question 3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0" y="769203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dirty="0"/>
              <a:t>3. </a:t>
            </a:r>
            <a:r>
              <a:rPr lang="en-US" sz="2400" dirty="0" err="1"/>
              <a:t>Simplfy</a:t>
            </a:r>
            <a:r>
              <a:rPr lang="en-US" sz="2400" dirty="0"/>
              <a:t> sin(</a:t>
            </a:r>
            <a:r>
              <a:rPr lang="en-US" sz="2400" dirty="0" err="1"/>
              <a:t>arctan</a:t>
            </a:r>
            <a:r>
              <a:rPr lang="en-US" sz="2400" dirty="0"/>
              <a:t> x) as an expression that involves only the term x.</a:t>
            </a:r>
          </a:p>
        </p:txBody>
      </p:sp>
    </p:spTree>
    <p:extLst>
      <p:ext uri="{BB962C8B-B14F-4D97-AF65-F5344CB8AC3E}">
        <p14:creationId xmlns:p14="http://schemas.microsoft.com/office/powerpoint/2010/main" val="3606276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5867400"/>
            <a:ext cx="41097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tx2"/>
                </a:solidFill>
                <a:latin typeface="Impact" pitchFamily="34" charset="0"/>
              </a:rPr>
              <a:t>ConcepTest</a:t>
            </a:r>
            <a:r>
              <a:rPr lang="en-US" sz="2000" b="1" dirty="0">
                <a:solidFill>
                  <a:schemeClr val="tx2"/>
                </a:solidFill>
                <a:latin typeface="Impact" pitchFamily="34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 </a:t>
            </a:r>
            <a:r>
              <a:rPr lang="en-US" dirty="0">
                <a:latin typeface="Impact" pitchFamily="34" charset="0"/>
              </a:rPr>
              <a:t>Section </a:t>
            </a:r>
            <a:r>
              <a:rPr lang="en-US" dirty="0" smtClean="0">
                <a:latin typeface="Impact" pitchFamily="34" charset="0"/>
              </a:rPr>
              <a:t>7.3</a:t>
            </a:r>
            <a:r>
              <a:rPr lang="en-US" sz="2000" b="1" dirty="0" smtClean="0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</a:t>
            </a:r>
            <a:r>
              <a:rPr lang="en-US" dirty="0" smtClean="0">
                <a:latin typeface="Impact" pitchFamily="34" charset="0"/>
              </a:rPr>
              <a:t> </a:t>
            </a:r>
            <a:r>
              <a:rPr lang="en-US" sz="1600" dirty="0">
                <a:latin typeface="Impact" pitchFamily="34" charset="0"/>
              </a:rPr>
              <a:t>Question 1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23900" y="388203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dirty="0"/>
              <a:t>1. Match the graphs in Figure 6.3 to the following list of functions.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62000" y="1660525"/>
            <a:ext cx="2514600" cy="357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lphaLcParenBoth"/>
            </a:pPr>
            <a:r>
              <a:rPr lang="en-US" sz="2000" i="1" dirty="0"/>
              <a:t>y = </a:t>
            </a:r>
            <a:r>
              <a:rPr lang="en-US" sz="2000" i="1" dirty="0" err="1"/>
              <a:t>sinx</a:t>
            </a:r>
            <a:endParaRPr lang="en-US" sz="2000" i="1" dirty="0"/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lphaLcParenBoth"/>
            </a:pPr>
            <a:r>
              <a:rPr lang="en-US" sz="2000" i="1" dirty="0"/>
              <a:t>y = </a:t>
            </a:r>
            <a:r>
              <a:rPr lang="en-US" sz="2000" i="1" dirty="0" err="1"/>
              <a:t>cosx</a:t>
            </a:r>
            <a:endParaRPr lang="en-US" sz="2000" i="1" dirty="0"/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lphaLcParenBoth"/>
            </a:pPr>
            <a:r>
              <a:rPr lang="en-US" sz="2000" i="1" dirty="0"/>
              <a:t>y = 1+ </a:t>
            </a:r>
            <a:r>
              <a:rPr lang="en-US" sz="2000" i="1" dirty="0" err="1"/>
              <a:t>sinx</a:t>
            </a:r>
            <a:endParaRPr lang="en-US" sz="2000" i="1" dirty="0"/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lphaLcParenBoth"/>
            </a:pPr>
            <a:r>
              <a:rPr lang="en-US" sz="2000" i="1" dirty="0"/>
              <a:t>y = 1+ </a:t>
            </a:r>
            <a:r>
              <a:rPr lang="en-US" sz="2000" i="1" dirty="0" err="1"/>
              <a:t>cosx</a:t>
            </a:r>
            <a:endParaRPr lang="en-US" sz="2000" i="1" dirty="0"/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lphaLcParenBoth"/>
            </a:pPr>
            <a:r>
              <a:rPr lang="en-US" sz="2000" i="1" dirty="0"/>
              <a:t>y = </a:t>
            </a:r>
            <a:r>
              <a:rPr lang="en-US" sz="2000" i="1" dirty="0" smtClean="0"/>
              <a:t>(3</a:t>
            </a:r>
            <a:r>
              <a:rPr lang="en-US" sz="2000" i="1" dirty="0"/>
              <a:t>/</a:t>
            </a:r>
            <a:r>
              <a:rPr lang="en-US" sz="2000" i="1" dirty="0" smtClean="0"/>
              <a:t>2)</a:t>
            </a:r>
            <a:r>
              <a:rPr lang="en-US" sz="2000" i="1" dirty="0" err="1" smtClean="0"/>
              <a:t>sinx</a:t>
            </a:r>
            <a:endParaRPr lang="en-US" sz="2000" i="1" dirty="0"/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lphaLcParenBoth"/>
            </a:pPr>
            <a:r>
              <a:rPr lang="en-US" sz="2000" i="1" dirty="0"/>
              <a:t>y = </a:t>
            </a:r>
            <a:r>
              <a:rPr lang="en-US" sz="2000" i="1" dirty="0"/>
              <a:t>(</a:t>
            </a:r>
            <a:r>
              <a:rPr lang="en-US" sz="2000" i="1" dirty="0" smtClean="0"/>
              <a:t>3</a:t>
            </a:r>
            <a:r>
              <a:rPr lang="en-US" sz="2000" i="1" dirty="0"/>
              <a:t>/</a:t>
            </a:r>
            <a:r>
              <a:rPr lang="en-US" sz="2000" i="1" dirty="0" smtClean="0"/>
              <a:t>2)</a:t>
            </a:r>
            <a:r>
              <a:rPr lang="en-US" sz="2000" i="1" dirty="0" err="1" smtClean="0"/>
              <a:t>cosx</a:t>
            </a:r>
            <a:endParaRPr lang="en-US" sz="2000" i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5175" y="1073126"/>
            <a:ext cx="5381625" cy="464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4317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914400"/>
            <a:ext cx="5257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3400" y="5867400"/>
            <a:ext cx="4133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tx2"/>
                </a:solidFill>
                <a:latin typeface="Impact" pitchFamily="34" charset="0"/>
              </a:rPr>
              <a:t>ConcepTest</a:t>
            </a:r>
            <a:r>
              <a:rPr lang="en-US" sz="2000" b="1" dirty="0">
                <a:solidFill>
                  <a:schemeClr val="tx2"/>
                </a:solidFill>
                <a:latin typeface="Impact" pitchFamily="34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 </a:t>
            </a:r>
            <a:r>
              <a:rPr lang="en-US" dirty="0">
                <a:latin typeface="Impact" pitchFamily="34" charset="0"/>
              </a:rPr>
              <a:t>Section </a:t>
            </a:r>
            <a:r>
              <a:rPr lang="en-US" dirty="0" smtClean="0">
                <a:latin typeface="Impact" pitchFamily="34" charset="0"/>
              </a:rPr>
              <a:t>7.3</a:t>
            </a:r>
            <a:r>
              <a:rPr lang="en-US" sz="2000" b="1" dirty="0" smtClean="0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</a:t>
            </a:r>
            <a:r>
              <a:rPr lang="en-US" dirty="0" smtClean="0">
                <a:latin typeface="Impact" pitchFamily="34" charset="0"/>
              </a:rPr>
              <a:t> </a:t>
            </a:r>
            <a:r>
              <a:rPr lang="en-US" sz="1600" dirty="0">
                <a:latin typeface="Impact" pitchFamily="34" charset="0"/>
              </a:rPr>
              <a:t>Question 2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23900" y="187404"/>
            <a:ext cx="7696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200" dirty="0"/>
              <a:t>2. In Figure </a:t>
            </a:r>
            <a:r>
              <a:rPr lang="en-US" sz="2200" dirty="0" smtClean="0"/>
              <a:t>7.4</a:t>
            </a:r>
            <a:r>
              <a:rPr lang="en-US" sz="2200" dirty="0"/>
              <a:t>, which of the following </a:t>
            </a:r>
            <a:r>
              <a:rPr lang="en-US" sz="2200" dirty="0" smtClean="0"/>
              <a:t>describes </a:t>
            </a:r>
            <a:r>
              <a:rPr lang="en-US" sz="2200" dirty="0"/>
              <a:t>the relationship of the unit circle and the graph of the sine function.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70104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Tx/>
              <a:buAutoNum type="alphaLcParenBoth"/>
            </a:pPr>
            <a:r>
              <a:rPr lang="en-US" dirty="0"/>
              <a:t>They have the same axes</a:t>
            </a:r>
          </a:p>
          <a:p>
            <a:pPr marL="342900" indent="-342900">
              <a:spcBef>
                <a:spcPts val="1800"/>
              </a:spcBef>
              <a:buFontTx/>
              <a:buAutoNum type="alphaLcParenBoth"/>
            </a:pPr>
            <a:r>
              <a:rPr lang="en-US" dirty="0"/>
              <a:t>The vertical axis is the same but the horizontal axis is different</a:t>
            </a:r>
          </a:p>
          <a:p>
            <a:pPr marL="342900" indent="-342900">
              <a:spcBef>
                <a:spcPts val="1800"/>
              </a:spcBef>
              <a:buFontTx/>
              <a:buAutoNum type="alphaLcParenBoth"/>
            </a:pPr>
            <a:r>
              <a:rPr lang="en-US" dirty="0"/>
              <a:t>The horizontal axis is the same but the vertical axis is different</a:t>
            </a:r>
          </a:p>
          <a:p>
            <a:pPr marL="342900" indent="-342900">
              <a:spcBef>
                <a:spcPts val="1800"/>
              </a:spcBef>
              <a:buFontTx/>
              <a:buAutoNum type="alphaLcParenBoth"/>
            </a:pPr>
            <a:r>
              <a:rPr lang="en-US" dirty="0"/>
              <a:t>Neither axis is the same</a:t>
            </a:r>
          </a:p>
          <a:p>
            <a:pPr marL="342900" indent="-342900">
              <a:spcBef>
                <a:spcPts val="1800"/>
              </a:spcBef>
              <a:buFontTx/>
              <a:buAutoNum type="alphaLcParenBoth"/>
            </a:pPr>
            <a:r>
              <a:rPr lang="en-US" dirty="0"/>
              <a:t>There is no relation between these 2 graphs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676400" y="2743200"/>
            <a:ext cx="579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Figure </a:t>
            </a:r>
            <a:r>
              <a:rPr lang="en-US" dirty="0" smtClean="0"/>
              <a:t>7.4: The unit circle and the sine function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Cosine, Sine, and Tangent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410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Angles are measured counterclockwise from the positive horizontal with 360 degrees corresponding to one full revolution.</a:t>
                </a:r>
              </a:p>
              <a:p>
                <a:r>
                  <a:rPr lang="en-US" dirty="0" smtClean="0"/>
                  <a:t>If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the point of the unit circle specified by angle </a:t>
                </a:r>
                <a14:m>
                  <m:oMath xmlns=""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=""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=""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=""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Construct a table of cosine, sine, and tangent at 0, 30, 45, 60, 90, …, 330 degrees.</a:t>
                </a:r>
              </a:p>
              <a:p>
                <a:r>
                  <a:rPr lang="en-US" dirty="0" smtClean="0"/>
                  <a:t>Draw graph of tangent on the domain -90 to 450 degrees and the codomain -3 to 3.</a:t>
                </a:r>
              </a:p>
              <a:p>
                <a:r>
                  <a:rPr lang="en-US" dirty="0" smtClean="0"/>
                  <a:t>Determine the domain, range, midline, amplitude, and period of the tangent function.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410200"/>
              </a:xfrm>
              <a:blipFill rotWithShape="1">
                <a:blip r:embed="rId2"/>
                <a:stretch>
                  <a:fillRect l="-1481" t="-2255" r="-74" b="-32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59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Triangle Trigonometry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side and angle measurements for the given triangles.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2743200"/>
            <a:ext cx="267225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743200"/>
            <a:ext cx="2371725" cy="20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14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Triangle Trigonometry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each figure, find </a:t>
                </a:r>
                <a14:m>
                  <m:oMath xmlns=""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 smtClean="0"/>
                  <a:t>, </a:t>
                </a:r>
                <a14:m>
                  <m:oMath xmlns=""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 smtClean="0"/>
                  <a:t>, and </a:t>
                </a:r>
                <a14:m>
                  <m:oMath xmlns=""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 smtClean="0"/>
                  <a:t> exactly.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1143000" cy="295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19400"/>
            <a:ext cx="3214687" cy="2662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19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7.4 #26.  The front door to the student union is 20 feet above the ground, and it is reached by a flight of steps.  The school wants to build a wheelchair ramp, with an incline of 15 degrees, from the ground to the door.  How much horizontal distance is needed for the ramp?</a:t>
            </a:r>
          </a:p>
          <a:p>
            <a:r>
              <a:rPr lang="en-US" sz="2400" dirty="0" smtClean="0"/>
              <a:t>7.4 #32 Knowing the height of the </a:t>
            </a:r>
            <a:br>
              <a:rPr lang="en-US" sz="2400" dirty="0" smtClean="0"/>
            </a:br>
            <a:r>
              <a:rPr lang="en-US" sz="2400" dirty="0" smtClean="0"/>
              <a:t>Columbia Tower in Seattle, </a:t>
            </a:r>
            <a:br>
              <a:rPr lang="en-US" sz="2400" dirty="0" smtClean="0"/>
            </a:br>
            <a:r>
              <a:rPr lang="en-US" sz="2400" dirty="0" smtClean="0"/>
              <a:t>determine the height of the </a:t>
            </a:r>
            <a:br>
              <a:rPr lang="en-US" sz="2400" dirty="0" smtClean="0"/>
            </a:br>
            <a:r>
              <a:rPr lang="en-US" sz="2400" dirty="0" smtClean="0"/>
              <a:t>Seafirst Tower and the distance </a:t>
            </a:r>
            <a:br>
              <a:rPr lang="en-US" sz="2400" dirty="0" smtClean="0"/>
            </a:br>
            <a:r>
              <a:rPr lang="en-US" sz="2400" dirty="0" smtClean="0"/>
              <a:t>between the towers.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00400"/>
            <a:ext cx="3733800" cy="329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81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Trigonometric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right triangle with one side 4 meters and hypotenuse 13 meters.  What is the length of the other side and the values of the two non-right angles?</a:t>
            </a:r>
          </a:p>
          <a:p>
            <a:r>
              <a:rPr lang="en-US" dirty="0" smtClean="0"/>
              <a:t>Do the trigonometric functions have inverses?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57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Triangle Trigonometry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side and angle measurements for the given triangles.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1143000" cy="295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19400"/>
            <a:ext cx="3214687" cy="2662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67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4143</TotalTime>
  <Words>621</Words>
  <Application>Microsoft Macintosh PowerPoint</Application>
  <PresentationFormat>On-screen Show (4:3)</PresentationFormat>
  <Paragraphs>52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Math 170  Functions, Data, and Models</vt:lpstr>
      <vt:lpstr>PowerPoint Presentation</vt:lpstr>
      <vt:lpstr>PowerPoint Presentation</vt:lpstr>
      <vt:lpstr>Cosine, Sine, and Tangent</vt:lpstr>
      <vt:lpstr>Right Triangle Trigonometry</vt:lpstr>
      <vt:lpstr>Right Triangle Trigonometry</vt:lpstr>
      <vt:lpstr>Applications</vt:lpstr>
      <vt:lpstr>Inverse Trigonometric Functions</vt:lpstr>
      <vt:lpstr>Right Triangle Trigonometry</vt:lpstr>
      <vt:lpstr>Applications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manager</cp:lastModifiedBy>
  <cp:revision>149</cp:revision>
  <cp:lastPrinted>2012-10-23T20:11:29Z</cp:lastPrinted>
  <dcterms:created xsi:type="dcterms:W3CDTF">2012-09-03T11:12:45Z</dcterms:created>
  <dcterms:modified xsi:type="dcterms:W3CDTF">2015-03-12T21:42:03Z</dcterms:modified>
</cp:coreProperties>
</file>